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6602"/>
    <a:srgbClr val="FFCC00"/>
    <a:srgbClr val="FF9900"/>
    <a:srgbClr val="FDFDFD"/>
    <a:srgbClr val="FA660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112" d="100"/>
          <a:sy n="112" d="100"/>
        </p:scale>
        <p:origin x="96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F009C5C-D54B-4476-8CA4-1559844686A1}" type="datetimeFigureOut">
              <a:rPr lang="el-GR" smtClean="0"/>
              <a:t>13/1/2016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8A6AF95-134A-4568-9EAD-BF6EE526FFED}" type="slidenum">
              <a:rPr lang="el-GR" smtClean="0"/>
              <a:t>‹#›</a:t>
            </a:fld>
            <a:endParaRPr lang="el-GR"/>
          </a:p>
        </p:txBody>
      </p:sp>
    </p:spTree>
    <p:extLst>
      <p:ext uri="{BB962C8B-B14F-4D97-AF65-F5344CB8AC3E}">
        <p14:creationId xmlns:p14="http://schemas.microsoft.com/office/powerpoint/2010/main" val="1853543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09C5C-D54B-4476-8CA4-1559844686A1}" type="datetimeFigureOut">
              <a:rPr lang="el-GR" smtClean="0"/>
              <a:t>13/1/2016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8A6AF95-134A-4568-9EAD-BF6EE526FFED}" type="slidenum">
              <a:rPr lang="el-GR" smtClean="0"/>
              <a:t>‹#›</a:t>
            </a:fld>
            <a:endParaRPr lang="el-GR"/>
          </a:p>
        </p:txBody>
      </p:sp>
    </p:spTree>
    <p:extLst>
      <p:ext uri="{BB962C8B-B14F-4D97-AF65-F5344CB8AC3E}">
        <p14:creationId xmlns:p14="http://schemas.microsoft.com/office/powerpoint/2010/main" val="3848270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09C5C-D54B-4476-8CA4-1559844686A1}" type="datetimeFigureOut">
              <a:rPr lang="el-GR" smtClean="0"/>
              <a:t>13/1/2016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8A6AF95-134A-4568-9EAD-BF6EE526FFED}" type="slidenum">
              <a:rPr lang="el-GR" smtClean="0"/>
              <a:t>‹#›</a:t>
            </a:fld>
            <a:endParaRPr lang="el-GR"/>
          </a:p>
        </p:txBody>
      </p:sp>
    </p:spTree>
    <p:extLst>
      <p:ext uri="{BB962C8B-B14F-4D97-AF65-F5344CB8AC3E}">
        <p14:creationId xmlns:p14="http://schemas.microsoft.com/office/powerpoint/2010/main" val="28913915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F009C5C-D54B-4476-8CA4-1559844686A1}" type="datetimeFigureOut">
              <a:rPr lang="el-GR" smtClean="0"/>
              <a:t>13/1/2016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8A6AF95-134A-4568-9EAD-BF6EE526FFED}" type="slidenum">
              <a:rPr lang="el-GR" smtClean="0"/>
              <a:t>‹#›</a:t>
            </a:fld>
            <a:endParaRPr lang="el-GR"/>
          </a:p>
        </p:txBody>
      </p:sp>
    </p:spTree>
    <p:extLst>
      <p:ext uri="{BB962C8B-B14F-4D97-AF65-F5344CB8AC3E}">
        <p14:creationId xmlns:p14="http://schemas.microsoft.com/office/powerpoint/2010/main" val="95690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009C5C-D54B-4476-8CA4-1559844686A1}" type="datetimeFigureOut">
              <a:rPr lang="el-GR" smtClean="0"/>
              <a:t>13/1/2016</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48A6AF95-134A-4568-9EAD-BF6EE526FFED}" type="slidenum">
              <a:rPr lang="el-GR" smtClean="0"/>
              <a:t>‹#›</a:t>
            </a:fld>
            <a:endParaRPr lang="el-GR"/>
          </a:p>
        </p:txBody>
      </p:sp>
    </p:spTree>
    <p:extLst>
      <p:ext uri="{BB962C8B-B14F-4D97-AF65-F5344CB8AC3E}">
        <p14:creationId xmlns:p14="http://schemas.microsoft.com/office/powerpoint/2010/main" val="3456174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F009C5C-D54B-4476-8CA4-1559844686A1}" type="datetimeFigureOut">
              <a:rPr lang="el-GR" smtClean="0"/>
              <a:t>13/1/2016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8A6AF95-134A-4568-9EAD-BF6EE526FFED}" type="slidenum">
              <a:rPr lang="el-GR" smtClean="0"/>
              <a:t>‹#›</a:t>
            </a:fld>
            <a:endParaRPr lang="el-GR"/>
          </a:p>
        </p:txBody>
      </p:sp>
    </p:spTree>
    <p:extLst>
      <p:ext uri="{BB962C8B-B14F-4D97-AF65-F5344CB8AC3E}">
        <p14:creationId xmlns:p14="http://schemas.microsoft.com/office/powerpoint/2010/main" val="2280784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F009C5C-D54B-4476-8CA4-1559844686A1}" type="datetimeFigureOut">
              <a:rPr lang="el-GR" smtClean="0"/>
              <a:t>13/1/2016</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48A6AF95-134A-4568-9EAD-BF6EE526FFED}" type="slidenum">
              <a:rPr lang="el-GR" smtClean="0"/>
              <a:t>‹#›</a:t>
            </a:fld>
            <a:endParaRPr lang="el-GR"/>
          </a:p>
        </p:txBody>
      </p:sp>
    </p:spTree>
    <p:extLst>
      <p:ext uri="{BB962C8B-B14F-4D97-AF65-F5344CB8AC3E}">
        <p14:creationId xmlns:p14="http://schemas.microsoft.com/office/powerpoint/2010/main" val="1023645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F009C5C-D54B-4476-8CA4-1559844686A1}" type="datetimeFigureOut">
              <a:rPr lang="el-GR" smtClean="0"/>
              <a:t>13/1/2016</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48A6AF95-134A-4568-9EAD-BF6EE526FFED}" type="slidenum">
              <a:rPr lang="el-GR" smtClean="0"/>
              <a:t>‹#›</a:t>
            </a:fld>
            <a:endParaRPr lang="el-GR"/>
          </a:p>
        </p:txBody>
      </p:sp>
    </p:spTree>
    <p:extLst>
      <p:ext uri="{BB962C8B-B14F-4D97-AF65-F5344CB8AC3E}">
        <p14:creationId xmlns:p14="http://schemas.microsoft.com/office/powerpoint/2010/main" val="3136477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009C5C-D54B-4476-8CA4-1559844686A1}" type="datetimeFigureOut">
              <a:rPr lang="el-GR" smtClean="0"/>
              <a:t>13/1/2016</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48A6AF95-134A-4568-9EAD-BF6EE526FFED}" type="slidenum">
              <a:rPr lang="el-GR" smtClean="0"/>
              <a:t>‹#›</a:t>
            </a:fld>
            <a:endParaRPr lang="el-GR"/>
          </a:p>
        </p:txBody>
      </p:sp>
    </p:spTree>
    <p:extLst>
      <p:ext uri="{BB962C8B-B14F-4D97-AF65-F5344CB8AC3E}">
        <p14:creationId xmlns:p14="http://schemas.microsoft.com/office/powerpoint/2010/main" val="3738375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009C5C-D54B-4476-8CA4-1559844686A1}" type="datetimeFigureOut">
              <a:rPr lang="el-GR" smtClean="0"/>
              <a:t>13/1/2016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8A6AF95-134A-4568-9EAD-BF6EE526FFED}" type="slidenum">
              <a:rPr lang="el-GR" smtClean="0"/>
              <a:t>‹#›</a:t>
            </a:fld>
            <a:endParaRPr lang="el-GR"/>
          </a:p>
        </p:txBody>
      </p:sp>
    </p:spTree>
    <p:extLst>
      <p:ext uri="{BB962C8B-B14F-4D97-AF65-F5344CB8AC3E}">
        <p14:creationId xmlns:p14="http://schemas.microsoft.com/office/powerpoint/2010/main" val="4251449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009C5C-D54B-4476-8CA4-1559844686A1}" type="datetimeFigureOut">
              <a:rPr lang="el-GR" smtClean="0"/>
              <a:t>13/1/2016</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48A6AF95-134A-4568-9EAD-BF6EE526FFED}" type="slidenum">
              <a:rPr lang="el-GR" smtClean="0"/>
              <a:t>‹#›</a:t>
            </a:fld>
            <a:endParaRPr lang="el-GR"/>
          </a:p>
        </p:txBody>
      </p:sp>
    </p:spTree>
    <p:extLst>
      <p:ext uri="{BB962C8B-B14F-4D97-AF65-F5344CB8AC3E}">
        <p14:creationId xmlns:p14="http://schemas.microsoft.com/office/powerpoint/2010/main" val="6989112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009C5C-D54B-4476-8CA4-1559844686A1}" type="datetimeFigureOut">
              <a:rPr lang="el-GR" smtClean="0"/>
              <a:t>13/1/2016</a:t>
            </a:fld>
            <a:endParaRPr lang="el-G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AF95-134A-4568-9EAD-BF6EE526FFED}" type="slidenum">
              <a:rPr lang="el-GR" smtClean="0"/>
              <a:t>‹#›</a:t>
            </a:fld>
            <a:endParaRPr lang="el-GR"/>
          </a:p>
        </p:txBody>
      </p:sp>
    </p:spTree>
    <p:extLst>
      <p:ext uri="{BB962C8B-B14F-4D97-AF65-F5344CB8AC3E}">
        <p14:creationId xmlns:p14="http://schemas.microsoft.com/office/powerpoint/2010/main" val="16489271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9589" y="476750"/>
            <a:ext cx="6707285" cy="646331"/>
          </a:xfrm>
          <a:prstGeom prst="rect">
            <a:avLst/>
          </a:prstGeom>
        </p:spPr>
        <p:txBody>
          <a:bodyPr wrap="none">
            <a:spAutoFit/>
          </a:bodyPr>
          <a:lstStyle/>
          <a:p>
            <a:pPr algn="just">
              <a:spcAft>
                <a:spcPts val="0"/>
              </a:spcAft>
            </a:pPr>
            <a:r>
              <a:rPr lang="en-US" sz="36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ECPE PRACTICE TEST 2 – WRITING</a:t>
            </a:r>
            <a:endParaRPr lang="el-GR" sz="3600"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329184" y="1393674"/>
            <a:ext cx="8388096" cy="2031325"/>
          </a:xfrm>
          <a:prstGeom prst="rect">
            <a:avLst/>
          </a:prstGeom>
        </p:spPr>
        <p:txBody>
          <a:bodyPr wrap="square">
            <a:spAutoFit/>
          </a:bodyPr>
          <a:lstStyle/>
          <a:p>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rPr>
              <a:t>You will have 30 minutes to write the topic below. You may make an outline if you wish, but your outline will not count towards your score.</a:t>
            </a:r>
            <a:r>
              <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rPr>
              <a:t/>
            </a:r>
            <a:br>
              <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rPr>
            </a:b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rPr>
              <a:t>Write about one-and-a-half to two pages. Your essay will be marked down if it is extremely short.</a:t>
            </a:r>
            <a:r>
              <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rPr>
              <a:t/>
            </a:r>
            <a:br>
              <a:rPr lang="el-GR" b="1" dirty="0" smtClean="0">
                <a:solidFill>
                  <a:schemeClr val="bg1"/>
                </a:solidFill>
                <a:effectLst>
                  <a:outerShdw blurRad="38100" dist="38100" dir="2700000" algn="tl">
                    <a:srgbClr val="000000">
                      <a:alpha val="43137"/>
                    </a:srgbClr>
                  </a:outerShdw>
                </a:effectLst>
                <a:latin typeface="Arial Narrow" panose="020B0606020202030204" pitchFamily="34" charset="0"/>
              </a:rPr>
            </a:br>
            <a:r>
              <a:rPr lang="en-US" b="1" dirty="0" smtClean="0">
                <a:solidFill>
                  <a:schemeClr val="bg1"/>
                </a:solidFill>
                <a:effectLst>
                  <a:outerShdw blurRad="38100" dist="38100" dir="2700000" algn="tl">
                    <a:srgbClr val="000000">
                      <a:alpha val="43137"/>
                    </a:srgbClr>
                  </a:outerShdw>
                </a:effectLst>
                <a:latin typeface="Arial Narrow" panose="020B0606020202030204" pitchFamily="34" charset="0"/>
              </a:rPr>
              <a:t>Your essay will be judged on clarity and overall effectiveness, as well as on topic development, organization, and the range, accuracy and appropriateness of your grammar and vocabulary.</a:t>
            </a:r>
            <a:endParaRPr lang="el-GR" dirty="0"/>
          </a:p>
        </p:txBody>
      </p:sp>
      <p:sp>
        <p:nvSpPr>
          <p:cNvPr id="6" name="Rectangle 5"/>
          <p:cNvSpPr/>
          <p:nvPr/>
        </p:nvSpPr>
        <p:spPr>
          <a:xfrm>
            <a:off x="329184" y="3424999"/>
            <a:ext cx="8388096" cy="1846659"/>
          </a:xfrm>
          <a:prstGeom prst="rect">
            <a:avLst/>
          </a:prstGeom>
        </p:spPr>
        <p:txBody>
          <a:bodyPr wrap="square">
            <a:spAutoFit/>
          </a:bodyPr>
          <a:lstStyle/>
          <a:p>
            <a:pPr algn="ctr">
              <a:spcAft>
                <a:spcPts val="0"/>
              </a:spcAft>
            </a:pPr>
            <a:r>
              <a:rPr lang="en-US" sz="2400" b="1" u="sng" dirty="0" smtClean="0">
                <a:solidFill>
                  <a:srgbClr val="FA6604"/>
                </a:solidFill>
                <a:effectLst/>
                <a:latin typeface="Calibri" panose="020F0502020204030204" pitchFamily="34" charset="0"/>
                <a:ea typeface="Calibri" panose="020F0502020204030204" pitchFamily="34" charset="0"/>
                <a:cs typeface="Times New Roman" panose="02020603050405020304" pitchFamily="18" charset="0"/>
              </a:rPr>
              <a:t>Topic</a:t>
            </a:r>
            <a:r>
              <a:rPr lang="en-US" sz="2400" b="1" dirty="0" smtClean="0">
                <a:solidFill>
                  <a:srgbClr val="FA6604"/>
                </a:solidFill>
                <a:effectLst/>
                <a:latin typeface="Calibri" panose="020F0502020204030204" pitchFamily="34" charset="0"/>
                <a:ea typeface="Calibri" panose="020F0502020204030204" pitchFamily="34" charset="0"/>
                <a:cs typeface="Times New Roman" panose="02020603050405020304" pitchFamily="18" charset="0"/>
              </a:rPr>
              <a:t>:</a:t>
            </a:r>
            <a:endParaRPr lang="el-GR" sz="2400" b="1" dirty="0" smtClean="0">
              <a:solidFill>
                <a:srgbClr val="FA6604"/>
              </a:solidFill>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b="1" dirty="0" smtClean="0">
                <a:solidFill>
                  <a:srgbClr val="FFCC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r>
              <a:rPr lang="en-US" b="1" i="1" dirty="0" smtClean="0">
                <a:solidFill>
                  <a:srgbClr val="FFCC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 lot of countries have a health care system supported by taxpayers’ money, so people can see a doctor or go to hospital for little or no charge. Do you think governments should make health care a priority? Should there be universal health care so that all citizens of a country receive the same treatment? Support your opinion with specific reasons</a:t>
            </a:r>
            <a:r>
              <a:rPr lang="en-US" b="1" dirty="0" smtClean="0">
                <a:solidFill>
                  <a:srgbClr val="FFCC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el-GR" sz="1600" b="1" dirty="0">
              <a:solidFill>
                <a:srgbClr val="FFCC00"/>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99399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11936" y="260604"/>
            <a:ext cx="7205472" cy="1354217"/>
          </a:xfrm>
          <a:prstGeom prst="rect">
            <a:avLst/>
          </a:prstGeom>
        </p:spPr>
        <p:txBody>
          <a:bodyPr wrap="square">
            <a:spAutoFit/>
          </a:bodyPr>
          <a:lstStyle/>
          <a:p>
            <a:pPr algn="ctr">
              <a:spcAft>
                <a:spcPts val="0"/>
              </a:spcAft>
            </a:pPr>
            <a:r>
              <a:rPr lang="en-US" sz="32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STEP 1: ESSAY PLAN </a:t>
            </a:r>
          </a:p>
          <a:p>
            <a:pPr algn="ctr">
              <a:spcAft>
                <a:spcPts val="0"/>
              </a:spcAft>
            </a:pPr>
            <a:endParaRPr lang="en-US" sz="3200" b="1" dirty="0" smtClean="0">
              <a:solidFill>
                <a:schemeClr val="bg1"/>
              </a:solidFill>
              <a:latin typeface="Arial Narrow" panose="020B0606020202030204" pitchFamily="34" charset="0"/>
              <a:ea typeface="Calibri" panose="020F0502020204030204" pitchFamily="34" charset="0"/>
              <a:cs typeface="Times New Roman" panose="02020603050405020304" pitchFamily="18" charset="0"/>
            </a:endParaRPr>
          </a:p>
          <a:p>
            <a:pPr algn="ctr">
              <a:spcAft>
                <a:spcPts val="0"/>
              </a:spcAft>
            </a:pPr>
            <a:r>
              <a:rPr lang="en-US"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(7 minutes maximum): Planning &amp; development of the essay’s outline</a:t>
            </a:r>
            <a:endParaRPr lang="el-GR"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2326847" y="1760299"/>
            <a:ext cx="4430893" cy="523220"/>
          </a:xfrm>
          <a:prstGeom prst="rect">
            <a:avLst/>
          </a:prstGeom>
        </p:spPr>
        <p:txBody>
          <a:bodyPr wrap="none">
            <a:spAutoFit/>
          </a:bodyPr>
          <a:lstStyle/>
          <a:p>
            <a:pPr algn="just">
              <a:spcAft>
                <a:spcPts val="0"/>
              </a:spcAft>
            </a:pPr>
            <a:r>
              <a:rPr lang="en-US" sz="2800" b="1" u="sng" dirty="0" smtClean="0">
                <a:solidFill>
                  <a:srgbClr val="FA6604"/>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Type of essay</a:t>
            </a:r>
            <a:r>
              <a:rPr lang="en-US" sz="2800" b="1" dirty="0" smtClean="0">
                <a:solidFill>
                  <a:srgbClr val="FA6604"/>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Opinion essay</a:t>
            </a:r>
            <a:endParaRPr lang="el-GR" sz="2800" b="1" dirty="0">
              <a:solidFill>
                <a:srgbClr val="FA6604"/>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2880621" y="2427811"/>
            <a:ext cx="3323346" cy="400110"/>
          </a:xfrm>
          <a:prstGeom prst="rect">
            <a:avLst/>
          </a:prstGeom>
        </p:spPr>
        <p:txBody>
          <a:bodyPr wrap="none">
            <a:spAutoFit/>
          </a:bodyPr>
          <a:lstStyle/>
          <a:p>
            <a:r>
              <a:rPr lang="en-US" sz="2000" b="1" u="sng"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INTRODUCTION</a:t>
            </a:r>
            <a:r>
              <a:rPr lang="en-US" sz="20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(1</a:t>
            </a:r>
            <a:r>
              <a:rPr lang="en-US" sz="2000" b="1" baseline="30000"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st</a:t>
            </a:r>
            <a:r>
              <a:rPr lang="en-US" sz="2000" b="1" dirty="0" smtClean="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2000" dirty="0">
              <a:latin typeface="Arial Narrow" panose="020B0606020202030204" pitchFamily="34" charset="0"/>
            </a:endParaRPr>
          </a:p>
        </p:txBody>
      </p:sp>
      <p:sp>
        <p:nvSpPr>
          <p:cNvPr id="5" name="Rectangle 4"/>
          <p:cNvSpPr/>
          <p:nvPr/>
        </p:nvSpPr>
        <p:spPr>
          <a:xfrm>
            <a:off x="426720" y="2972213"/>
            <a:ext cx="8375904" cy="2154436"/>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Statement of problem or statement that indicates essay will offer suggestions for the </a:t>
            </a:r>
            <a:r>
              <a:rPr lang="en-US"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topic</a:t>
            </a:r>
            <a:endParaRPr lang="el-GR" sz="16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endParaRPr lang="en-US"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sz="16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e.g</a:t>
            </a:r>
            <a:r>
              <a:rPr lang="en-US" sz="16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r>
              <a:rPr lang="en-US" sz="1600" b="1" i="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In today’s world, the subject of health care is a thorn in the side of every government, since few countries have implemented the perfect health care system that is satisfactory to both people and their authorities. It has been noted that some governments maintain that they cannot afford to subsidize this program, while others that alternative- that is, private- systems of health care are more effective. According to my point of view, universal health care is</a:t>
            </a:r>
            <a:r>
              <a:rPr lang="en-US" sz="1600" b="1" dirty="0" smtClean="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endParaRPr lang="el-GR" sz="16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68817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07695" y="608710"/>
            <a:ext cx="5467138" cy="584775"/>
          </a:xfrm>
          <a:prstGeom prst="rect">
            <a:avLst/>
          </a:prstGeom>
        </p:spPr>
        <p:txBody>
          <a:bodyPr wrap="none">
            <a:spAutoFit/>
          </a:bodyPr>
          <a:lstStyle/>
          <a:p>
            <a:pPr algn="just">
              <a:spcAft>
                <a:spcPts val="0"/>
              </a:spcAft>
            </a:pPr>
            <a:r>
              <a:rPr lang="en-US" sz="3200"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MAIN BODY (2</a:t>
            </a:r>
            <a:r>
              <a:rPr lang="en-US" sz="3200" b="1" baseline="30000"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nd</a:t>
            </a:r>
            <a:r>
              <a:rPr lang="en-US" sz="3200"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&amp; 3</a:t>
            </a:r>
            <a:r>
              <a:rPr lang="en-US" sz="3200" b="1" baseline="30000"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rd</a:t>
            </a:r>
            <a:r>
              <a:rPr lang="en-US" sz="3200"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3200"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434148" y="1364757"/>
            <a:ext cx="8214232" cy="4031873"/>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sz="2000"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Reasons why universal health care is essential (2</a:t>
            </a:r>
            <a:r>
              <a:rPr lang="en-US" sz="2000" b="1" baseline="30000"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nd</a:t>
            </a:r>
            <a:r>
              <a:rPr lang="en-US" sz="2000"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2000"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sz="1600"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e.g</a:t>
            </a:r>
            <a:r>
              <a:rPr lang="en-US" b="1" i="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First of all</a:t>
            </a:r>
            <a:r>
              <a:rPr lang="en-US" b="1" i="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every citizen is entitled to the best health care available despite his or her income. […] </a:t>
            </a:r>
            <a:r>
              <a:rPr lang="en-US" b="1" i="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For example</a:t>
            </a:r>
            <a:r>
              <a:rPr lang="en-US" b="1" i="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an unemployed family man […] </a:t>
            </a:r>
            <a:r>
              <a:rPr lang="en-US" b="1" i="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Another case to be mentioned is</a:t>
            </a:r>
            <a:r>
              <a:rPr lang="en-US" b="1" i="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that of an elder pensioner who</a:t>
            </a:r>
            <a:r>
              <a:rPr lang="en-US"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sz="1600"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sz="1600"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marL="342900" lvl="0" indent="-342900" algn="just">
              <a:spcAft>
                <a:spcPts val="0"/>
              </a:spcAft>
              <a:buFont typeface="Symbol" panose="05050102010706020507" pitchFamily="18" charset="2"/>
              <a:buChar char=""/>
            </a:pPr>
            <a:r>
              <a:rPr lang="en-US" sz="2000"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Ways to implement universal health care (3</a:t>
            </a:r>
            <a:r>
              <a:rPr lang="en-US" sz="2000" b="1" baseline="30000"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rd</a:t>
            </a:r>
            <a:r>
              <a:rPr lang="en-US" sz="2000"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paragraph)</a:t>
            </a:r>
            <a:endParaRPr lang="el-GR" sz="2000"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sz="1600"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e.g. </a:t>
            </a:r>
            <a:r>
              <a:rPr lang="en-US"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Furthermore</a:t>
            </a:r>
            <a:r>
              <a:rPr lang="en-US"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it is believed that health care is a human right, and society is obliged to provide for its people. </a:t>
            </a:r>
            <a:r>
              <a:rPr lang="en-US"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Therefore</a:t>
            </a:r>
            <a:r>
              <a:rPr lang="en-US"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governments ought to make health care a definite priority. […] </a:t>
            </a:r>
            <a:r>
              <a:rPr lang="en-US"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For instance</a:t>
            </a:r>
            <a:r>
              <a:rPr lang="en-US"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 a remarkable level of health care at a reasonable cost could be achieved. </a:t>
            </a:r>
            <a:r>
              <a:rPr lang="en-US"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Secondly</a:t>
            </a:r>
            <a:r>
              <a:rPr lang="en-US"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funding could come from […] </a:t>
            </a:r>
            <a:r>
              <a:rPr lang="en-US" b="1" dirty="0">
                <a:solidFill>
                  <a:srgbClr val="FA6602"/>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This would result in </a:t>
            </a:r>
            <a:r>
              <a:rPr lang="en-US"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a well-designed, sufficiently-funded system which […]</a:t>
            </a:r>
            <a:endParaRPr lang="el-GR" sz="1600"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a:p>
            <a:pPr algn="just">
              <a:spcAft>
                <a:spcPts val="0"/>
              </a:spcAft>
            </a:pPr>
            <a:r>
              <a:rPr lang="en-US"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rPr>
              <a:t> </a:t>
            </a:r>
            <a:endParaRPr lang="el-GR" sz="1600" b="1" dirty="0">
              <a:solidFill>
                <a:schemeClr val="bg1"/>
              </a:solidFill>
              <a:effectLst>
                <a:outerShdw blurRad="38100" dist="38100" dir="2700000" algn="tl">
                  <a:srgbClr val="000000">
                    <a:alpha val="43137"/>
                  </a:srgbClr>
                </a:outerShdw>
              </a:effectLst>
              <a:latin typeface="Arial Narrow" panose="020B0606020202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626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68131" y="492588"/>
            <a:ext cx="5688096" cy="646331"/>
          </a:xfrm>
          <a:prstGeom prst="rect">
            <a:avLst/>
          </a:prstGeom>
        </p:spPr>
        <p:txBody>
          <a:bodyPr wrap="none">
            <a:spAutoFit/>
          </a:bodyPr>
          <a:lstStyle/>
          <a:p>
            <a:pPr algn="just">
              <a:spcAft>
                <a:spcPts val="0"/>
              </a:spcAft>
            </a:pPr>
            <a:r>
              <a:rPr lang="en-US" sz="3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CONCLUSION (4</a:t>
            </a:r>
            <a:r>
              <a:rPr lang="en-US" sz="3600" b="1" baseline="300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a:t>
            </a:r>
            <a:r>
              <a:rPr lang="en-US" sz="3600" b="1" dirty="0">
                <a:solidFill>
                  <a:schemeClr val="bg1"/>
                </a:solidFill>
                <a:latin typeface="Calibri" panose="020F0502020204030204" pitchFamily="34" charset="0"/>
                <a:ea typeface="Calibri" panose="020F0502020204030204" pitchFamily="34" charset="0"/>
                <a:cs typeface="Times New Roman" panose="02020603050405020304" pitchFamily="18" charset="0"/>
              </a:rPr>
              <a:t> paragraph)</a:t>
            </a:r>
            <a:endParaRPr lang="el-GR" sz="36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376015" y="1449621"/>
            <a:ext cx="8272329" cy="1754326"/>
          </a:xfrm>
          <a:prstGeom prst="rect">
            <a:avLst/>
          </a:prstGeom>
        </p:spPr>
        <p:txBody>
          <a:bodyPr wrap="square">
            <a:spAutoFit/>
          </a:bodyPr>
          <a:lstStyle/>
          <a:p>
            <a:pPr marL="342900" lvl="0" indent="-342900" algn="just">
              <a:spcAft>
                <a:spcPts val="0"/>
              </a:spcAft>
              <a:buFont typeface="Symbol" panose="05050102010706020507" pitchFamily="18" charset="2"/>
              <a:buChar char=""/>
            </a:pPr>
            <a:r>
              <a:rPr lang="en-US"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Summarize suggestions and/or restate the positive effect that the suggestions will have on the topic</a:t>
            </a:r>
            <a:endParaRPr lang="el-GR" sz="16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t>
            </a:r>
            <a:endParaRPr lang="el-GR" sz="16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e.g. </a:t>
            </a:r>
            <a:r>
              <a:rPr lang="en-US" b="1" i="1" dirty="0">
                <a:solidFill>
                  <a:srgbClr val="FA660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In conclusion</a:t>
            </a:r>
            <a:r>
              <a:rPr lang="en-US" b="1" i="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it is obvious that with careful planning and emphasis on cooperation, a universal health care system could be implemented which would be supported and enjoyed by each and every citizen</a:t>
            </a:r>
            <a:r>
              <a:rPr lang="en-US"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a:t>
            </a:r>
            <a:endParaRPr lang="el-GR" sz="16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376015" y="3514650"/>
            <a:ext cx="8255237" cy="1631216"/>
          </a:xfrm>
          <a:prstGeom prst="rect">
            <a:avLst/>
          </a:prstGeom>
        </p:spPr>
        <p:txBody>
          <a:bodyPr wrap="square">
            <a:spAutoFit/>
          </a:bodyPr>
          <a:lstStyle/>
          <a:p>
            <a:pPr algn="just">
              <a:spcAft>
                <a:spcPts val="0"/>
              </a:spcAft>
            </a:pPr>
            <a:r>
              <a:rPr lang="en-US" sz="2400" b="1" dirty="0">
                <a:solidFill>
                  <a:srgbClr val="FA660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STEP 2:</a:t>
            </a:r>
            <a:r>
              <a:rPr lang="en-US" b="1" dirty="0">
                <a:solidFill>
                  <a:srgbClr val="FA660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 ACTUAL WRITING </a:t>
            </a:r>
            <a:r>
              <a:rPr lang="en-US"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(20 minutes minimum): Written representation of the essay plan (Formal register required!)</a:t>
            </a:r>
            <a:endParaRPr lang="el-GR" sz="16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endParaRPr lang="el-GR" sz="16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a:p>
            <a:pPr algn="just">
              <a:spcAft>
                <a:spcPts val="0"/>
              </a:spcAft>
            </a:pPr>
            <a:r>
              <a:rPr lang="en-US" sz="2400" b="1" dirty="0">
                <a:solidFill>
                  <a:srgbClr val="FA660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STEP 3: </a:t>
            </a:r>
            <a:r>
              <a:rPr lang="en-US" b="1" dirty="0">
                <a:solidFill>
                  <a:srgbClr val="FA6602"/>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CHECK WHAT YOU HAVE WRITTEN </a:t>
            </a:r>
            <a:r>
              <a:rPr lang="en-US"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rPr>
              <a:t>(3 minutes maximum): Checking if every aspect of the topic was covered and for any spelling mistakes</a:t>
            </a:r>
            <a:endParaRPr lang="el-GR" sz="1600" b="1" dirty="0">
              <a:solidFill>
                <a:schemeClr val="bg1"/>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65852397"/>
      </p:ext>
    </p:extLst>
  </p:cSld>
  <p:clrMapOvr>
    <a:masterClrMapping/>
  </p:clrMapOvr>
</p:sld>
</file>

<file path=ppt/theme/theme1.xml><?xml version="1.0" encoding="utf-8"?>
<a:theme xmlns:a="http://schemas.openxmlformats.org/drawingml/2006/main" name="Theme ECP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eme ECPE" id="{336517BB-6779-434A-979A-5C339F6852E3}" vid="{DABD5A91-0945-4924-814F-4B08A3022B32}"/>
    </a:ext>
  </a:extLst>
</a:theme>
</file>

<file path=docProps/app.xml><?xml version="1.0" encoding="utf-8"?>
<Properties xmlns="http://schemas.openxmlformats.org/officeDocument/2006/extended-properties" xmlns:vt="http://schemas.openxmlformats.org/officeDocument/2006/docPropsVTypes">
  <Template>Theme ECPE</Template>
  <TotalTime>72</TotalTime>
  <Words>321</Words>
  <Application>Microsoft Office PowerPoint</Application>
  <PresentationFormat>On-screen Show (4:3)</PresentationFormat>
  <Paragraphs>28</Paragraphs>
  <Slides>4</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Arial Narrow</vt:lpstr>
      <vt:lpstr>Calibri</vt:lpstr>
      <vt:lpstr>Calibri Light</vt:lpstr>
      <vt:lpstr>Symbol</vt:lpstr>
      <vt:lpstr>Times New Roman</vt:lpstr>
      <vt:lpstr>Theme ECPE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Nikos</dc:creator>
  <cp:lastModifiedBy>Nikos</cp:lastModifiedBy>
  <cp:revision>7</cp:revision>
  <dcterms:created xsi:type="dcterms:W3CDTF">2016-01-13T11:02:55Z</dcterms:created>
  <dcterms:modified xsi:type="dcterms:W3CDTF">2016-01-13T13:12:42Z</dcterms:modified>
</cp:coreProperties>
</file>