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6504"/>
    <a:srgbClr val="FB66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3" autoAdjust="0"/>
    <p:restoredTop sz="94660"/>
  </p:normalViewPr>
  <p:slideViewPr>
    <p:cSldViewPr snapToGrid="0">
      <p:cViewPr varScale="1">
        <p:scale>
          <a:sx n="112" d="100"/>
          <a:sy n="112" d="100"/>
        </p:scale>
        <p:origin x="76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CDF1425-071A-4C88-BE03-36CE3D1D9EDF}" type="datetimeFigureOut">
              <a:rPr lang="el-GR" smtClean="0"/>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75A50B1-D9C1-4897-A3F1-48ED60754927}" type="slidenum">
              <a:rPr lang="el-GR" smtClean="0"/>
              <a:t>‹#›</a:t>
            </a:fld>
            <a:endParaRPr lang="el-GR"/>
          </a:p>
        </p:txBody>
      </p:sp>
    </p:spTree>
    <p:extLst>
      <p:ext uri="{BB962C8B-B14F-4D97-AF65-F5344CB8AC3E}">
        <p14:creationId xmlns:p14="http://schemas.microsoft.com/office/powerpoint/2010/main" val="2755658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DF1425-071A-4C88-BE03-36CE3D1D9EDF}" type="datetimeFigureOut">
              <a:rPr lang="el-GR" smtClean="0"/>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75A50B1-D9C1-4897-A3F1-48ED60754927}" type="slidenum">
              <a:rPr lang="el-GR" smtClean="0"/>
              <a:t>‹#›</a:t>
            </a:fld>
            <a:endParaRPr lang="el-GR"/>
          </a:p>
        </p:txBody>
      </p:sp>
    </p:spTree>
    <p:extLst>
      <p:ext uri="{BB962C8B-B14F-4D97-AF65-F5344CB8AC3E}">
        <p14:creationId xmlns:p14="http://schemas.microsoft.com/office/powerpoint/2010/main" val="2493706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DF1425-071A-4C88-BE03-36CE3D1D9EDF}" type="datetimeFigureOut">
              <a:rPr lang="el-GR" smtClean="0"/>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75A50B1-D9C1-4897-A3F1-48ED60754927}" type="slidenum">
              <a:rPr lang="el-GR" smtClean="0"/>
              <a:t>‹#›</a:t>
            </a:fld>
            <a:endParaRPr lang="el-GR"/>
          </a:p>
        </p:txBody>
      </p:sp>
    </p:spTree>
    <p:extLst>
      <p:ext uri="{BB962C8B-B14F-4D97-AF65-F5344CB8AC3E}">
        <p14:creationId xmlns:p14="http://schemas.microsoft.com/office/powerpoint/2010/main" val="298639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DF1425-071A-4C88-BE03-36CE3D1D9EDF}" type="datetimeFigureOut">
              <a:rPr lang="el-GR" smtClean="0"/>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75A50B1-D9C1-4897-A3F1-48ED60754927}" type="slidenum">
              <a:rPr lang="el-GR" smtClean="0"/>
              <a:t>‹#›</a:t>
            </a:fld>
            <a:endParaRPr lang="el-GR"/>
          </a:p>
        </p:txBody>
      </p:sp>
    </p:spTree>
    <p:extLst>
      <p:ext uri="{BB962C8B-B14F-4D97-AF65-F5344CB8AC3E}">
        <p14:creationId xmlns:p14="http://schemas.microsoft.com/office/powerpoint/2010/main" val="3641665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DF1425-071A-4C88-BE03-36CE3D1D9EDF}" type="datetimeFigureOut">
              <a:rPr lang="el-GR" smtClean="0"/>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75A50B1-D9C1-4897-A3F1-48ED60754927}" type="slidenum">
              <a:rPr lang="el-GR" smtClean="0"/>
              <a:t>‹#›</a:t>
            </a:fld>
            <a:endParaRPr lang="el-GR"/>
          </a:p>
        </p:txBody>
      </p:sp>
    </p:spTree>
    <p:extLst>
      <p:ext uri="{BB962C8B-B14F-4D97-AF65-F5344CB8AC3E}">
        <p14:creationId xmlns:p14="http://schemas.microsoft.com/office/powerpoint/2010/main" val="3411779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CDF1425-071A-4C88-BE03-36CE3D1D9EDF}" type="datetimeFigureOut">
              <a:rPr lang="el-GR" smtClean="0"/>
              <a:t>14/1/2016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75A50B1-D9C1-4897-A3F1-48ED60754927}" type="slidenum">
              <a:rPr lang="el-GR" smtClean="0"/>
              <a:t>‹#›</a:t>
            </a:fld>
            <a:endParaRPr lang="el-GR"/>
          </a:p>
        </p:txBody>
      </p:sp>
    </p:spTree>
    <p:extLst>
      <p:ext uri="{BB962C8B-B14F-4D97-AF65-F5344CB8AC3E}">
        <p14:creationId xmlns:p14="http://schemas.microsoft.com/office/powerpoint/2010/main" val="2812371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CDF1425-071A-4C88-BE03-36CE3D1D9EDF}" type="datetimeFigureOut">
              <a:rPr lang="el-GR" smtClean="0"/>
              <a:t>14/1/2016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775A50B1-D9C1-4897-A3F1-48ED60754927}" type="slidenum">
              <a:rPr lang="el-GR" smtClean="0"/>
              <a:t>‹#›</a:t>
            </a:fld>
            <a:endParaRPr lang="el-GR"/>
          </a:p>
        </p:txBody>
      </p:sp>
    </p:spTree>
    <p:extLst>
      <p:ext uri="{BB962C8B-B14F-4D97-AF65-F5344CB8AC3E}">
        <p14:creationId xmlns:p14="http://schemas.microsoft.com/office/powerpoint/2010/main" val="220442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CDF1425-071A-4C88-BE03-36CE3D1D9EDF}" type="datetimeFigureOut">
              <a:rPr lang="el-GR" smtClean="0"/>
              <a:t>14/1/2016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775A50B1-D9C1-4897-A3F1-48ED60754927}" type="slidenum">
              <a:rPr lang="el-GR" smtClean="0"/>
              <a:t>‹#›</a:t>
            </a:fld>
            <a:endParaRPr lang="el-GR"/>
          </a:p>
        </p:txBody>
      </p:sp>
    </p:spTree>
    <p:extLst>
      <p:ext uri="{BB962C8B-B14F-4D97-AF65-F5344CB8AC3E}">
        <p14:creationId xmlns:p14="http://schemas.microsoft.com/office/powerpoint/2010/main" val="3240719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F1425-071A-4C88-BE03-36CE3D1D9EDF}" type="datetimeFigureOut">
              <a:rPr lang="el-GR" smtClean="0"/>
              <a:t>14/1/2016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775A50B1-D9C1-4897-A3F1-48ED60754927}" type="slidenum">
              <a:rPr lang="el-GR" smtClean="0"/>
              <a:t>‹#›</a:t>
            </a:fld>
            <a:endParaRPr lang="el-GR"/>
          </a:p>
        </p:txBody>
      </p:sp>
    </p:spTree>
    <p:extLst>
      <p:ext uri="{BB962C8B-B14F-4D97-AF65-F5344CB8AC3E}">
        <p14:creationId xmlns:p14="http://schemas.microsoft.com/office/powerpoint/2010/main" val="223607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DF1425-071A-4C88-BE03-36CE3D1D9EDF}" type="datetimeFigureOut">
              <a:rPr lang="el-GR" smtClean="0"/>
              <a:t>14/1/2016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75A50B1-D9C1-4897-A3F1-48ED60754927}" type="slidenum">
              <a:rPr lang="el-GR" smtClean="0"/>
              <a:t>‹#›</a:t>
            </a:fld>
            <a:endParaRPr lang="el-GR"/>
          </a:p>
        </p:txBody>
      </p:sp>
    </p:spTree>
    <p:extLst>
      <p:ext uri="{BB962C8B-B14F-4D97-AF65-F5344CB8AC3E}">
        <p14:creationId xmlns:p14="http://schemas.microsoft.com/office/powerpoint/2010/main" val="799363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DF1425-071A-4C88-BE03-36CE3D1D9EDF}" type="datetimeFigureOut">
              <a:rPr lang="el-GR" smtClean="0"/>
              <a:t>14/1/2016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75A50B1-D9C1-4897-A3F1-48ED60754927}" type="slidenum">
              <a:rPr lang="el-GR" smtClean="0"/>
              <a:t>‹#›</a:t>
            </a:fld>
            <a:endParaRPr lang="el-GR"/>
          </a:p>
        </p:txBody>
      </p:sp>
    </p:spTree>
    <p:extLst>
      <p:ext uri="{BB962C8B-B14F-4D97-AF65-F5344CB8AC3E}">
        <p14:creationId xmlns:p14="http://schemas.microsoft.com/office/powerpoint/2010/main" val="2820691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DF1425-071A-4C88-BE03-36CE3D1D9EDF}" type="datetimeFigureOut">
              <a:rPr lang="el-GR" smtClean="0"/>
              <a:t>14/1/2016</a:t>
            </a:fld>
            <a:endParaRPr lang="el-G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5A50B1-D9C1-4897-A3F1-48ED60754927}" type="slidenum">
              <a:rPr lang="el-GR" smtClean="0"/>
              <a:t>‹#›</a:t>
            </a:fld>
            <a:endParaRPr lang="el-GR"/>
          </a:p>
        </p:txBody>
      </p:sp>
    </p:spTree>
    <p:extLst>
      <p:ext uri="{BB962C8B-B14F-4D97-AF65-F5344CB8AC3E}">
        <p14:creationId xmlns:p14="http://schemas.microsoft.com/office/powerpoint/2010/main" val="22370990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22032" y="392844"/>
            <a:ext cx="6707285" cy="646331"/>
          </a:xfrm>
          <a:prstGeom prst="rect">
            <a:avLst/>
          </a:prstGeom>
        </p:spPr>
        <p:txBody>
          <a:bodyPr wrap="none">
            <a:spAutoFit/>
          </a:bodyPr>
          <a:lstStyle/>
          <a:p>
            <a:r>
              <a:rPr lang="en-US" sz="36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ECPE PRACTICE TEST 5 – WRITING</a:t>
            </a:r>
            <a:endParaRPr lang="el-GR" sz="3600" dirty="0">
              <a:solidFill>
                <a:schemeClr val="bg1"/>
              </a:solidFill>
              <a:effectLst>
                <a:outerShdw blurRad="38100" dist="38100" dir="2700000" algn="tl">
                  <a:srgbClr val="000000">
                    <a:alpha val="43137"/>
                  </a:srgbClr>
                </a:outerShdw>
              </a:effectLst>
              <a:latin typeface="Arial Narrow" panose="020B0606020202030204" pitchFamily="34" charset="0"/>
            </a:endParaRPr>
          </a:p>
        </p:txBody>
      </p:sp>
      <p:sp>
        <p:nvSpPr>
          <p:cNvPr id="5" name="Rectangle 4"/>
          <p:cNvSpPr/>
          <p:nvPr/>
        </p:nvSpPr>
        <p:spPr>
          <a:xfrm>
            <a:off x="577968" y="1152818"/>
            <a:ext cx="8195416" cy="2031325"/>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You will have 30 minutes to write the topic below. You may make an outline if you wish, but your outline will not count towards your score.</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Write about one-and-a-half to two pages. Your essay will be marked down if it is extremely short.</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Your essay will be judged on clarity and overall effectiveness, as well as on topic development, organization, and the range, accuracy and appropriateness of your grammar and vocabulary.</a:t>
            </a:r>
            <a:endParaRPr lang="el-GR"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577968" y="3411428"/>
            <a:ext cx="8195415" cy="1631216"/>
          </a:xfrm>
          <a:prstGeom prst="rect">
            <a:avLst/>
          </a:prstGeom>
        </p:spPr>
        <p:txBody>
          <a:bodyPr wrap="square">
            <a:spAutoFit/>
          </a:bodyPr>
          <a:lstStyle/>
          <a:p>
            <a:pPr algn="ctr">
              <a:spcAft>
                <a:spcPts val="0"/>
              </a:spcAft>
            </a:pPr>
            <a:r>
              <a:rPr lang="en-US" sz="2800" b="1" u="sng" dirty="0" smtClean="0">
                <a:solidFill>
                  <a:srgbClr val="FB6603"/>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Topic</a:t>
            </a:r>
            <a:r>
              <a:rPr lang="en-US" sz="2800" b="1" dirty="0" smtClean="0">
                <a:solidFill>
                  <a:srgbClr val="FB6603"/>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el-GR" sz="2800" b="1" dirty="0" smtClean="0">
              <a:solidFill>
                <a:srgbClr val="FB6603"/>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b="1" i="1" dirty="0" smtClean="0">
                <a:solidFill>
                  <a:srgbClr val="FFC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‘Some reformers argue that teenagers would receive a better education if school hours were longer. Other people believe that this would put too much pressure on young people and would be counterproductive. What do you think? Support your opinion with specific reasons.’</a:t>
            </a:r>
            <a:endParaRPr lang="el-GR" sz="1600" b="1" i="1" dirty="0">
              <a:solidFill>
                <a:srgbClr val="FFC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2165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8114" y="188366"/>
            <a:ext cx="7956135" cy="1384995"/>
          </a:xfrm>
          <a:prstGeom prst="rect">
            <a:avLst/>
          </a:prstGeom>
        </p:spPr>
        <p:txBody>
          <a:bodyPr wrap="square">
            <a:spAutoFit/>
          </a:bodyPr>
          <a:lstStyle/>
          <a:p>
            <a:pPr algn="ctr">
              <a:lnSpc>
                <a:spcPct val="150000"/>
              </a:lnSpc>
              <a:spcAft>
                <a:spcPts val="0"/>
              </a:spcAft>
            </a:pPr>
            <a:r>
              <a:rPr lang="en-US" sz="36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STEP 1: ESSAY PLAN </a:t>
            </a:r>
          </a:p>
          <a:p>
            <a:pPr algn="ctr">
              <a:lnSpc>
                <a:spcPct val="150000"/>
              </a:lnSpc>
              <a:spcAft>
                <a:spcPts val="0"/>
              </a:spcAft>
            </a:pPr>
            <a:r>
              <a:rPr lang="en-US" sz="20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(7 minutes maximum): Planning and developing the outline of your essay</a:t>
            </a:r>
            <a:endParaRPr lang="el-GR" sz="2000" dirty="0"/>
          </a:p>
        </p:txBody>
      </p:sp>
      <p:sp>
        <p:nvSpPr>
          <p:cNvPr id="5" name="Rectangle 4"/>
          <p:cNvSpPr/>
          <p:nvPr/>
        </p:nvSpPr>
        <p:spPr>
          <a:xfrm>
            <a:off x="2338254" y="1665608"/>
            <a:ext cx="4416209" cy="461665"/>
          </a:xfrm>
          <a:prstGeom prst="rect">
            <a:avLst/>
          </a:prstGeom>
        </p:spPr>
        <p:txBody>
          <a:bodyPr wrap="none">
            <a:spAutoFit/>
          </a:bodyPr>
          <a:lstStyle/>
          <a:p>
            <a:pPr lvl="0" algn="just"/>
            <a:r>
              <a:rPr lang="en-US" sz="2400" b="1" u="sng" dirty="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Type of essay</a:t>
            </a:r>
            <a:r>
              <a:rPr lang="en-US" sz="2400" b="1" dirty="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For &amp; Against essay</a:t>
            </a:r>
            <a:endParaRPr lang="el-GR" sz="2400" b="1" dirty="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2627915" y="2404443"/>
            <a:ext cx="3956532" cy="461665"/>
          </a:xfrm>
          <a:prstGeom prst="rect">
            <a:avLst/>
          </a:prstGeom>
        </p:spPr>
        <p:txBody>
          <a:bodyPr wrap="none">
            <a:spAutoFit/>
          </a:bodyPr>
          <a:lstStyle/>
          <a:p>
            <a:pPr algn="just">
              <a:spcAft>
                <a:spcPts val="0"/>
              </a:spcAft>
            </a:pPr>
            <a:r>
              <a:rPr lang="en-US" sz="24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INTRODUCTION (1</a:t>
            </a:r>
            <a:r>
              <a:rPr lang="en-US" sz="24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a:t>
            </a:r>
            <a:r>
              <a:rPr lang="en-US" sz="24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2400"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628114" y="2975975"/>
            <a:ext cx="7836491" cy="2462213"/>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sz="17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 quotation, reference, or question that catches the reader’s attention or clear presentation of topic (without stating your opinion)</a:t>
            </a:r>
            <a:endParaRPr lang="el-GR" sz="17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sz="17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sz="17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sz="17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e.g. </a:t>
            </a:r>
            <a:r>
              <a:rPr lang="en-US" sz="1700"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 thorny issue being debated right now is whether reformers are justified in their belief that having longer school hours would result in students receiving a better education. Some educationalists are convinced that an extended school day would result in better academic performances, whilst others claim that extra hours added at the end of the day would be ineffective, or perhaps even counterproductive</a:t>
            </a:r>
            <a:r>
              <a:rPr lang="en-US" sz="17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t>
            </a:r>
            <a:endParaRPr lang="el-GR" sz="17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3426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88880" y="456607"/>
            <a:ext cx="5467138" cy="584775"/>
          </a:xfrm>
          <a:prstGeom prst="rect">
            <a:avLst/>
          </a:prstGeom>
        </p:spPr>
        <p:txBody>
          <a:bodyPr wrap="none">
            <a:spAutoFit/>
          </a:bodyPr>
          <a:lstStyle/>
          <a:p>
            <a:pPr algn="just">
              <a:spcAft>
                <a:spcPts val="0"/>
              </a:spcAft>
            </a:pPr>
            <a:r>
              <a:rPr lang="en-US" sz="32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MAIN BODY (2</a:t>
            </a:r>
            <a:r>
              <a:rPr lang="en-US" sz="32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nd</a:t>
            </a:r>
            <a:r>
              <a:rPr lang="en-US" sz="32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&amp; 3</a:t>
            </a:r>
            <a:r>
              <a:rPr lang="en-US" sz="32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rd</a:t>
            </a:r>
            <a:r>
              <a:rPr lang="en-US" sz="32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3200"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316195" y="1276458"/>
            <a:ext cx="8494519" cy="1938992"/>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sz="2200"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2 arguments in favor of prolonging school hours (2</a:t>
            </a:r>
            <a:r>
              <a:rPr lang="en-US" sz="2200" b="1" baseline="30000"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nd</a:t>
            </a:r>
            <a:r>
              <a:rPr lang="en-US" sz="2200"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2200"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sz="2400"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sz="2400"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e.g. </a:t>
            </a:r>
            <a:r>
              <a:rPr lang="en-US" b="1" i="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First of all</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reformers firmly believe that […] </a:t>
            </a:r>
            <a:r>
              <a:rPr lang="en-US" b="1" i="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For example</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not only would it give the time to thoroughly cover all the required content at a slower pace, but also students could take advantage of individualized tutoring and have the opportunity to take part in a broad array of exciting activities. </a:t>
            </a:r>
            <a:r>
              <a:rPr lang="en-US" b="1" i="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Another important aspect of </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making changes to the school program is</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316195" y="3450526"/>
            <a:ext cx="8417607" cy="1569660"/>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sz="2200"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2 arguments against prolonging school hours (3</a:t>
            </a:r>
            <a:r>
              <a:rPr lang="en-US" sz="2200" b="1" baseline="30000"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rd</a:t>
            </a:r>
            <a:r>
              <a:rPr lang="en-US" sz="2200"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2200"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e.g. </a:t>
            </a:r>
            <a:r>
              <a:rPr lang="en-US" b="1" i="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However</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those who object to extending school hours argue that […] it may not result in better academic results as it could cause students to become too tired to concentrate. </a:t>
            </a:r>
            <a:r>
              <a:rPr lang="en-US" b="1" i="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Furthermore</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it is also claimed that many teenagers would resent</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 </a:t>
            </a:r>
            <a:endParaRPr lang="el-GR" sz="1600"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7623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92441" y="655581"/>
            <a:ext cx="4793300" cy="584775"/>
          </a:xfrm>
          <a:prstGeom prst="rect">
            <a:avLst/>
          </a:prstGeom>
        </p:spPr>
        <p:txBody>
          <a:bodyPr wrap="none">
            <a:spAutoFit/>
          </a:bodyPr>
          <a:lstStyle/>
          <a:p>
            <a:r>
              <a:rPr lang="en-US" sz="32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CONCLUSION (4</a:t>
            </a:r>
            <a:r>
              <a:rPr lang="en-US" sz="32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th</a:t>
            </a:r>
            <a:r>
              <a:rPr lang="en-US" sz="32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3200" dirty="0"/>
          </a:p>
        </p:txBody>
      </p:sp>
      <p:sp>
        <p:nvSpPr>
          <p:cNvPr id="3" name="Rectangle 2"/>
          <p:cNvSpPr/>
          <p:nvPr/>
        </p:nvSpPr>
        <p:spPr>
          <a:xfrm>
            <a:off x="487110" y="1642449"/>
            <a:ext cx="8203962" cy="1477328"/>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Balanced summary of the topic and/or direct or indirect presentation of writer’s opinion</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e.g. </a:t>
            </a:r>
            <a:r>
              <a:rPr lang="en-US" b="1" i="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All in all</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it seems to me that extending school hours could be worthwhile, as long as the program is correctly organized and proves to be in the interests of students</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t>
            </a:r>
            <a:endParaRPr lang="el-GR"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487110" y="3339189"/>
            <a:ext cx="8144141" cy="1661993"/>
          </a:xfrm>
          <a:prstGeom prst="rect">
            <a:avLst/>
          </a:prstGeom>
        </p:spPr>
        <p:txBody>
          <a:bodyPr wrap="square">
            <a:spAutoFit/>
          </a:bodyPr>
          <a:lstStyle/>
          <a:p>
            <a:pPr algn="just">
              <a:spcAft>
                <a:spcPts val="0"/>
              </a:spcAft>
            </a:pPr>
            <a:r>
              <a:rPr lang="en-US" sz="2400"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STEP 2:</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r>
              <a:rPr lang="en-US"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ACTUAL WRITING </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(20 minutes minimum): Written representation according to the essay plan (Formal register required!)</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sz="2400"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STEP 3:</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r>
              <a:rPr lang="en-US" b="1" dirty="0" smtClean="0">
                <a:solidFill>
                  <a:srgbClr val="FB65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CHECK WHAT YOU HAVE WRITTEN </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(3 minutes maximum): Checking if every aspect of the topic was covered and for any spelling mistakes</a:t>
            </a:r>
            <a:endParaRPr lang="el-GR"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7350220"/>
      </p:ext>
    </p:extLst>
  </p:cSld>
  <p:clrMapOvr>
    <a:masterClrMapping/>
  </p:clrMapOvr>
</p:sld>
</file>

<file path=ppt/theme/theme1.xml><?xml version="1.0" encoding="utf-8"?>
<a:theme xmlns:a="http://schemas.openxmlformats.org/drawingml/2006/main" name="ECPE PT PRESENTATIO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ECPE PT PRESENTATION</Template>
  <TotalTime>28</TotalTime>
  <Words>260</Words>
  <Application>Microsoft Office PowerPoint</Application>
  <PresentationFormat>On-screen Show (4:3)</PresentationFormat>
  <Paragraphs>28</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Arial Narrow</vt:lpstr>
      <vt:lpstr>Calibri</vt:lpstr>
      <vt:lpstr>Calibri Light</vt:lpstr>
      <vt:lpstr>Symbol</vt:lpstr>
      <vt:lpstr>Times New Roman</vt:lpstr>
      <vt:lpstr>ECPE PT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Nikos</dc:creator>
  <cp:lastModifiedBy>Nikos</cp:lastModifiedBy>
  <cp:revision>5</cp:revision>
  <dcterms:created xsi:type="dcterms:W3CDTF">2016-01-14T07:37:32Z</dcterms:created>
  <dcterms:modified xsi:type="dcterms:W3CDTF">2016-01-14T08:05:58Z</dcterms:modified>
</cp:coreProperties>
</file>